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94" r:id="rId4"/>
    <p:sldId id="295" r:id="rId5"/>
    <p:sldId id="296" r:id="rId6"/>
    <p:sldId id="297" r:id="rId7"/>
    <p:sldId id="302" r:id="rId8"/>
    <p:sldId id="307" r:id="rId9"/>
    <p:sldId id="308" r:id="rId10"/>
    <p:sldId id="309" r:id="rId11"/>
    <p:sldId id="310" r:id="rId12"/>
    <p:sldId id="311" r:id="rId13"/>
    <p:sldId id="312" r:id="rId14"/>
    <p:sldId id="313" r:id="rId15"/>
    <p:sldId id="314" r:id="rId16"/>
    <p:sldId id="315" r:id="rId17"/>
    <p:sldId id="316" r:id="rId18"/>
    <p:sldId id="317" r:id="rId19"/>
    <p:sldId id="31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Havo 4 Lesbrief Vervoer</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051654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68442"/>
            <a:ext cx="11766884" cy="1761958"/>
          </a:xfrm>
        </p:spPr>
        <p:txBody>
          <a:bodyPr/>
          <a:lstStyle/>
          <a:p>
            <a:r>
              <a:rPr lang="nl-NL" dirty="0" smtClean="0">
                <a:solidFill>
                  <a:srgbClr val="FF0000"/>
                </a:solidFill>
              </a:rPr>
              <a:t>Hoe ontstaat averechtse selectie en moreel wangedrag?</a:t>
            </a:r>
            <a:endParaRPr lang="nl-NL" dirty="0">
              <a:solidFill>
                <a:srgbClr val="FF0000"/>
              </a:solidFill>
            </a:endParaRPr>
          </a:p>
        </p:txBody>
      </p:sp>
      <p:sp>
        <p:nvSpPr>
          <p:cNvPr id="3" name="Tijdelijke aanduiding voor inhoud 2"/>
          <p:cNvSpPr>
            <a:spLocks noGrp="1"/>
          </p:cNvSpPr>
          <p:nvPr>
            <p:ph idx="1"/>
          </p:nvPr>
        </p:nvSpPr>
        <p:spPr>
          <a:xfrm>
            <a:off x="144379" y="745958"/>
            <a:ext cx="11057022" cy="5426242"/>
          </a:xfrm>
        </p:spPr>
        <p:txBody>
          <a:bodyPr>
            <a:noAutofit/>
          </a:bodyPr>
          <a:lstStyle/>
          <a:p>
            <a:r>
              <a:rPr lang="nl-NL" sz="2400" dirty="0" smtClean="0"/>
              <a:t>Averechtse selectie: alleen slechte risico’s verzekeren zich</a:t>
            </a:r>
          </a:p>
          <a:p>
            <a:r>
              <a:rPr lang="nl-NL" sz="2400" dirty="0" smtClean="0"/>
              <a:t> moreel wangedrag: verzekerde gaan onvoorzichtig om met hun spullen. </a:t>
            </a:r>
          </a:p>
          <a:p>
            <a:r>
              <a:rPr lang="nl-NL" sz="2400" dirty="0" smtClean="0"/>
              <a:t>=  beide negatief voor de verzekering.</a:t>
            </a:r>
          </a:p>
          <a:p>
            <a:r>
              <a:rPr lang="nl-NL" sz="2400" dirty="0" smtClean="0"/>
              <a:t>De verzekering zou het liefst deze mensen niet verzekeren die meer kosten gaan maken dan dat ze premie betalen (slechte risico’s/morele wangedragers)</a:t>
            </a:r>
          </a:p>
          <a:p>
            <a:r>
              <a:rPr lang="nl-NL" sz="2400" dirty="0" smtClean="0"/>
              <a:t>Daarentegen: de verzekering weet niet van te voren wie deze mensen zijn, deze mensen weet dit wel van hunzelf. </a:t>
            </a:r>
          </a:p>
          <a:p>
            <a:r>
              <a:rPr lang="nl-NL" sz="2400" dirty="0" smtClean="0"/>
              <a:t>Er is sprake dat 1 partij meer informatie heeft dan de andere partij, dit noemen we </a:t>
            </a:r>
            <a:r>
              <a:rPr lang="nl-NL" sz="2400" b="1" dirty="0" smtClean="0"/>
              <a:t>asymmetrische informatie</a:t>
            </a:r>
            <a:endParaRPr lang="nl-NL" sz="2400" b="1" dirty="0"/>
          </a:p>
          <a:p>
            <a:r>
              <a:rPr lang="nl-NL" sz="2400" dirty="0" smtClean="0"/>
              <a:t>de verzekering zal onderzoek proberen te doen om deze informatie te achterhalen zodat het bijvoorbeeld door premiedifferentiatie (het geven van een hogere premie aan slechtere risico’s de averechtse selectie tegen te gaan.</a:t>
            </a:r>
            <a:endParaRPr lang="nl-NL" sz="2400" dirty="0"/>
          </a:p>
        </p:txBody>
      </p:sp>
    </p:spTree>
    <p:extLst>
      <p:ext uri="{BB962C8B-B14F-4D97-AF65-F5344CB8AC3E}">
        <p14:creationId xmlns:p14="http://schemas.microsoft.com/office/powerpoint/2010/main" val="193249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875740" cy="1320800"/>
          </a:xfrm>
        </p:spPr>
        <p:txBody>
          <a:bodyPr/>
          <a:lstStyle/>
          <a:p>
            <a:r>
              <a:rPr lang="nl-NL" dirty="0" smtClean="0"/>
              <a:t>Ter introductie, lees pagina 29 en maak opgave 4.1</a:t>
            </a:r>
            <a:endParaRPr lang="nl-NL" dirty="0"/>
          </a:p>
        </p:txBody>
      </p:sp>
      <p:sp>
        <p:nvSpPr>
          <p:cNvPr id="3" name="Tijdelijke aanduiding voor inhoud 2"/>
          <p:cNvSpPr>
            <a:spLocks noGrp="1"/>
          </p:cNvSpPr>
          <p:nvPr>
            <p:ph idx="1"/>
          </p:nvPr>
        </p:nvSpPr>
        <p:spPr>
          <a:xfrm>
            <a:off x="180474" y="1930401"/>
            <a:ext cx="4973475" cy="4110962"/>
          </a:xfrm>
        </p:spPr>
        <p:txBody>
          <a:bodyPr>
            <a:normAutofit/>
          </a:bodyPr>
          <a:lstStyle/>
          <a:p>
            <a:pPr marL="0" indent="0">
              <a:buNone/>
            </a:pPr>
            <a:r>
              <a:rPr lang="nl-NL" sz="2500" dirty="0" smtClean="0"/>
              <a:t>8 minuten de tijd.</a:t>
            </a:r>
          </a:p>
          <a:p>
            <a:pPr marL="0" indent="0">
              <a:buNone/>
            </a:pPr>
            <a:r>
              <a:rPr lang="nl-NL" sz="2500" dirty="0" smtClean="0"/>
              <a:t>Eerder klaar?</a:t>
            </a:r>
          </a:p>
          <a:p>
            <a:pPr marL="0" indent="0">
              <a:buNone/>
            </a:pPr>
            <a:r>
              <a:rPr lang="nl-NL" sz="2500" dirty="0" smtClean="0"/>
              <a:t>Lees 4.2 de vraag naar vliegreizen.</a:t>
            </a:r>
            <a:endParaRPr lang="nl-NL" sz="2500" dirty="0"/>
          </a:p>
        </p:txBody>
      </p:sp>
      <p:sp>
        <p:nvSpPr>
          <p:cNvPr id="4" name="Ovaal 3"/>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56581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776"/>
          <a:stretch/>
        </p:blipFill>
        <p:spPr>
          <a:xfrm>
            <a:off x="0" y="0"/>
            <a:ext cx="8614611" cy="1443789"/>
          </a:xfrm>
          <a:prstGeom prst="rect">
            <a:avLst/>
          </a:prstGeom>
        </p:spPr>
      </p:pic>
      <p:pic>
        <p:nvPicPr>
          <p:cNvPr id="5" name="Afbeelding 4"/>
          <p:cNvPicPr>
            <a:picLocks noChangeAspect="1"/>
          </p:cNvPicPr>
          <p:nvPr/>
        </p:nvPicPr>
        <p:blipFill rotWithShape="1">
          <a:blip r:embed="rId2"/>
          <a:srcRect b="62504"/>
          <a:stretch/>
        </p:blipFill>
        <p:spPr>
          <a:xfrm>
            <a:off x="0" y="0"/>
            <a:ext cx="8614611" cy="2550695"/>
          </a:xfrm>
          <a:prstGeom prst="rect">
            <a:avLst/>
          </a:prstGeom>
        </p:spPr>
      </p:pic>
      <p:pic>
        <p:nvPicPr>
          <p:cNvPr id="6" name="Afbeelding 5"/>
          <p:cNvPicPr>
            <a:picLocks noChangeAspect="1"/>
          </p:cNvPicPr>
          <p:nvPr/>
        </p:nvPicPr>
        <p:blipFill>
          <a:blip r:embed="rId2"/>
          <a:stretch>
            <a:fillRect/>
          </a:stretch>
        </p:blipFill>
        <p:spPr>
          <a:xfrm>
            <a:off x="0" y="0"/>
            <a:ext cx="8614611" cy="6802523"/>
          </a:xfrm>
          <a:prstGeom prst="rect">
            <a:avLst/>
          </a:prstGeom>
        </p:spPr>
      </p:pic>
    </p:spTree>
    <p:extLst>
      <p:ext uri="{BB962C8B-B14F-4D97-AF65-F5344CB8AC3E}">
        <p14:creationId xmlns:p14="http://schemas.microsoft.com/office/powerpoint/2010/main" val="418992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4.2 de vraag naar vliegreizen.</a:t>
            </a:r>
            <a:endParaRPr lang="nl-NL" dirty="0"/>
          </a:p>
        </p:txBody>
      </p:sp>
      <p:sp>
        <p:nvSpPr>
          <p:cNvPr id="3" name="Tijdelijke aanduiding voor inhoud 2"/>
          <p:cNvSpPr>
            <a:spLocks noGrp="1"/>
          </p:cNvSpPr>
          <p:nvPr>
            <p:ph idx="1"/>
          </p:nvPr>
        </p:nvSpPr>
        <p:spPr/>
        <p:txBody>
          <a:bodyPr>
            <a:normAutofit/>
          </a:bodyPr>
          <a:lstStyle/>
          <a:p>
            <a:r>
              <a:rPr lang="nl-NL" sz="2500" dirty="0" smtClean="0"/>
              <a:t>Hoeveel mensen er vliegen is afhankelijk van hoeveel mensen willen vliegen (de vraag) en hoeveel vliegreizen er worden aangeboden (het aanbod). We beginnen met te kijken wat allemaal de vraag naar vliegreizen beïnvloed.</a:t>
            </a:r>
            <a:endParaRPr lang="nl-NL" sz="2500" dirty="0"/>
          </a:p>
        </p:txBody>
      </p:sp>
    </p:spTree>
    <p:extLst>
      <p:ext uri="{BB962C8B-B14F-4D97-AF65-F5344CB8AC3E}">
        <p14:creationId xmlns:p14="http://schemas.microsoft.com/office/powerpoint/2010/main" val="2873866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10311063" cy="1930400"/>
          </a:xfrm>
        </p:spPr>
        <p:txBody>
          <a:bodyPr>
            <a:normAutofit/>
          </a:bodyPr>
          <a:lstStyle/>
          <a:p>
            <a:r>
              <a:rPr lang="nl-NL" dirty="0" smtClean="0"/>
              <a:t>Op bladzijde 30 staat een opsomming van zaken die de vraag naar vliegreizen beïnvloeden</a:t>
            </a:r>
            <a:endParaRPr lang="nl-NL" dirty="0"/>
          </a:p>
        </p:txBody>
      </p:sp>
      <p:sp>
        <p:nvSpPr>
          <p:cNvPr id="3" name="Tijdelijke aanduiding voor inhoud 2"/>
          <p:cNvSpPr>
            <a:spLocks noGrp="1"/>
          </p:cNvSpPr>
          <p:nvPr>
            <p:ph idx="1"/>
          </p:nvPr>
        </p:nvSpPr>
        <p:spPr>
          <a:xfrm>
            <a:off x="192506" y="962527"/>
            <a:ext cx="9926052" cy="5078836"/>
          </a:xfrm>
        </p:spPr>
        <p:txBody>
          <a:bodyPr>
            <a:noAutofit/>
          </a:bodyPr>
          <a:lstStyle/>
          <a:p>
            <a:r>
              <a:rPr lang="nl-NL" sz="2500" dirty="0" smtClean="0"/>
              <a:t>Prijs</a:t>
            </a:r>
          </a:p>
          <a:p>
            <a:r>
              <a:rPr lang="nl-NL" sz="2500" dirty="0" smtClean="0"/>
              <a:t>Stand van de economie, Inkomen</a:t>
            </a:r>
          </a:p>
          <a:p>
            <a:r>
              <a:rPr lang="nl-NL" sz="2500" dirty="0" smtClean="0"/>
              <a:t>Globalisering</a:t>
            </a:r>
          </a:p>
          <a:p>
            <a:r>
              <a:rPr lang="nl-NL" sz="2500" dirty="0" smtClean="0"/>
              <a:t>Bevolkingsomvang</a:t>
            </a:r>
          </a:p>
          <a:p>
            <a:r>
              <a:rPr lang="nl-NL" sz="2500" dirty="0" smtClean="0"/>
              <a:t>Behoefte</a:t>
            </a:r>
          </a:p>
          <a:p>
            <a:r>
              <a:rPr lang="nl-NL" sz="2500" dirty="0" smtClean="0"/>
              <a:t>Prijzen van andere vervoersmiddelen. </a:t>
            </a:r>
            <a:endParaRPr lang="nl-NL" sz="2500" dirty="0">
              <a:sym typeface="Wingdings" panose="05000000000000000000" pitchFamily="2" charset="2"/>
            </a:endParaRPr>
          </a:p>
          <a:p>
            <a:r>
              <a:rPr lang="nl-NL" sz="2500" dirty="0" smtClean="0">
                <a:sym typeface="Wingdings" panose="05000000000000000000" pitchFamily="2" charset="2"/>
              </a:rPr>
              <a:t>Noemen we: substitutie goederen. </a:t>
            </a:r>
          </a:p>
          <a:p>
            <a:r>
              <a:rPr lang="nl-NL" sz="2500" dirty="0" smtClean="0">
                <a:sym typeface="Wingdings" panose="05000000000000000000" pitchFamily="2" charset="2"/>
              </a:rPr>
              <a:t>(prijs van substitutiegoed stijgt  vraag naar je goed neemt toe)</a:t>
            </a:r>
            <a:endParaRPr lang="nl-NL" sz="2500" dirty="0" smtClean="0"/>
          </a:p>
          <a:p>
            <a:r>
              <a:rPr lang="nl-NL" sz="2500" dirty="0" smtClean="0"/>
              <a:t>Prijzen van aanvullende goederen.</a:t>
            </a:r>
          </a:p>
          <a:p>
            <a:r>
              <a:rPr lang="nl-NL" sz="2500" dirty="0" smtClean="0"/>
              <a:t>Noemen we complementaire goederen. </a:t>
            </a:r>
          </a:p>
          <a:p>
            <a:r>
              <a:rPr lang="nl-NL" sz="2500" dirty="0" smtClean="0"/>
              <a:t>(prijs van complementair goed stijgt </a:t>
            </a:r>
            <a:r>
              <a:rPr lang="nl-NL" sz="2500" dirty="0" smtClean="0">
                <a:sym typeface="Wingdings" panose="05000000000000000000" pitchFamily="2" charset="2"/>
              </a:rPr>
              <a:t> vraag naar je goed neemt af)</a:t>
            </a:r>
            <a:endParaRPr lang="nl-NL" sz="2500" dirty="0" smtClean="0"/>
          </a:p>
          <a:p>
            <a:endParaRPr lang="nl-NL" sz="2500" b="1" dirty="0"/>
          </a:p>
        </p:txBody>
      </p:sp>
    </p:spTree>
    <p:extLst>
      <p:ext uri="{BB962C8B-B14F-4D97-AF65-F5344CB8AC3E}">
        <p14:creationId xmlns:p14="http://schemas.microsoft.com/office/powerpoint/2010/main" val="224127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opgave 4.2 en 4.3</a:t>
            </a:r>
            <a:endParaRPr lang="nl-NL" dirty="0"/>
          </a:p>
        </p:txBody>
      </p:sp>
      <p:sp>
        <p:nvSpPr>
          <p:cNvPr id="3" name="Tijdelijke aanduiding voor inhoud 2"/>
          <p:cNvSpPr>
            <a:spLocks noGrp="1"/>
          </p:cNvSpPr>
          <p:nvPr>
            <p:ph idx="1"/>
          </p:nvPr>
        </p:nvSpPr>
        <p:spPr>
          <a:xfrm>
            <a:off x="677334" y="2160589"/>
            <a:ext cx="4496245" cy="3891295"/>
          </a:xfrm>
        </p:spPr>
        <p:txBody>
          <a:bodyPr>
            <a:normAutofit/>
          </a:bodyPr>
          <a:lstStyle/>
          <a:p>
            <a:r>
              <a:rPr lang="nl-NL" sz="2500" dirty="0" smtClean="0"/>
              <a:t>Lees nogmaals </a:t>
            </a:r>
            <a:r>
              <a:rPr lang="nl-NL" sz="2500" dirty="0" err="1" smtClean="0"/>
              <a:t>blz</a:t>
            </a:r>
            <a:r>
              <a:rPr lang="nl-NL" sz="2500" dirty="0" smtClean="0"/>
              <a:t> 30 als je er niet uit komt.</a:t>
            </a:r>
          </a:p>
          <a:p>
            <a:r>
              <a:rPr lang="nl-NL" sz="2500" dirty="0" smtClean="0"/>
              <a:t>10 minuten de tijd</a:t>
            </a:r>
          </a:p>
          <a:p>
            <a:r>
              <a:rPr lang="nl-NL" sz="2500" dirty="0" smtClean="0"/>
              <a:t>Eerder klaar</a:t>
            </a:r>
          </a:p>
          <a:p>
            <a:r>
              <a:rPr lang="nl-NL" sz="2500" dirty="0" smtClean="0"/>
              <a:t>Huiswerk </a:t>
            </a:r>
            <a:r>
              <a:rPr lang="nl-NL" sz="2500" dirty="0" err="1" smtClean="0"/>
              <a:t>tm</a:t>
            </a:r>
            <a:r>
              <a:rPr lang="nl-NL" sz="2500" dirty="0" smtClean="0"/>
              <a:t> 4.5</a:t>
            </a:r>
            <a:endParaRPr lang="nl-NL" sz="2500" dirty="0"/>
          </a:p>
        </p:txBody>
      </p:sp>
      <p:sp>
        <p:nvSpPr>
          <p:cNvPr id="9" name="Ovaal 8"/>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153949"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153949"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8291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675"/>
          <a:stretch/>
        </p:blipFill>
        <p:spPr>
          <a:xfrm>
            <a:off x="0" y="-1"/>
            <a:ext cx="8927432" cy="1491917"/>
          </a:xfrm>
          <a:prstGeom prst="rect">
            <a:avLst/>
          </a:prstGeom>
        </p:spPr>
      </p:pic>
      <p:pic>
        <p:nvPicPr>
          <p:cNvPr id="5" name="Afbeelding 4"/>
          <p:cNvPicPr>
            <a:picLocks noChangeAspect="1"/>
          </p:cNvPicPr>
          <p:nvPr/>
        </p:nvPicPr>
        <p:blipFill rotWithShape="1">
          <a:blip r:embed="rId2"/>
          <a:srcRect b="73350"/>
          <a:stretch/>
        </p:blipFill>
        <p:spPr>
          <a:xfrm>
            <a:off x="0" y="-1"/>
            <a:ext cx="8927432" cy="2057401"/>
          </a:xfrm>
          <a:prstGeom prst="rect">
            <a:avLst/>
          </a:prstGeom>
        </p:spPr>
      </p:pic>
      <p:pic>
        <p:nvPicPr>
          <p:cNvPr id="6" name="Afbeelding 5"/>
          <p:cNvPicPr>
            <a:picLocks noChangeAspect="1"/>
          </p:cNvPicPr>
          <p:nvPr/>
        </p:nvPicPr>
        <p:blipFill rotWithShape="1">
          <a:blip r:embed="rId2"/>
          <a:srcRect t="1" b="66337"/>
          <a:stretch/>
        </p:blipFill>
        <p:spPr>
          <a:xfrm>
            <a:off x="0" y="0"/>
            <a:ext cx="8927432" cy="2598822"/>
          </a:xfrm>
          <a:prstGeom prst="rect">
            <a:avLst/>
          </a:prstGeom>
        </p:spPr>
      </p:pic>
      <p:pic>
        <p:nvPicPr>
          <p:cNvPr id="7" name="Afbeelding 6"/>
          <p:cNvPicPr>
            <a:picLocks noChangeAspect="1"/>
          </p:cNvPicPr>
          <p:nvPr/>
        </p:nvPicPr>
        <p:blipFill rotWithShape="1">
          <a:blip r:embed="rId2"/>
          <a:srcRect t="1" b="49038"/>
          <a:stretch/>
        </p:blipFill>
        <p:spPr>
          <a:xfrm>
            <a:off x="0" y="-1"/>
            <a:ext cx="8927432" cy="3934327"/>
          </a:xfrm>
          <a:prstGeom prst="rect">
            <a:avLst/>
          </a:prstGeom>
        </p:spPr>
      </p:pic>
      <p:pic>
        <p:nvPicPr>
          <p:cNvPr id="8" name="Afbeelding 7"/>
          <p:cNvPicPr>
            <a:picLocks noChangeAspect="1"/>
          </p:cNvPicPr>
          <p:nvPr/>
        </p:nvPicPr>
        <p:blipFill rotWithShape="1">
          <a:blip r:embed="rId2"/>
          <a:srcRect b="33454"/>
          <a:stretch/>
        </p:blipFill>
        <p:spPr>
          <a:xfrm>
            <a:off x="0" y="-1"/>
            <a:ext cx="8927432" cy="5137485"/>
          </a:xfrm>
          <a:prstGeom prst="rect">
            <a:avLst/>
          </a:prstGeom>
        </p:spPr>
      </p:pic>
      <p:pic>
        <p:nvPicPr>
          <p:cNvPr id="9" name="Afbeelding 8"/>
          <p:cNvPicPr>
            <a:picLocks noChangeAspect="1"/>
          </p:cNvPicPr>
          <p:nvPr/>
        </p:nvPicPr>
        <p:blipFill rotWithShape="1">
          <a:blip r:embed="rId2"/>
          <a:srcRect b="23948"/>
          <a:stretch/>
        </p:blipFill>
        <p:spPr>
          <a:xfrm>
            <a:off x="0" y="0"/>
            <a:ext cx="8927432" cy="5871412"/>
          </a:xfrm>
          <a:prstGeom prst="rect">
            <a:avLst/>
          </a:prstGeom>
        </p:spPr>
      </p:pic>
      <p:pic>
        <p:nvPicPr>
          <p:cNvPr id="10" name="Afbeelding 9"/>
          <p:cNvPicPr>
            <a:picLocks noChangeAspect="1"/>
          </p:cNvPicPr>
          <p:nvPr/>
        </p:nvPicPr>
        <p:blipFill rotWithShape="1">
          <a:blip r:embed="rId2"/>
          <a:srcRect t="1" b="16778"/>
          <a:stretch/>
        </p:blipFill>
        <p:spPr>
          <a:xfrm>
            <a:off x="0" y="0"/>
            <a:ext cx="8927432" cy="6424864"/>
          </a:xfrm>
          <a:prstGeom prst="rect">
            <a:avLst/>
          </a:prstGeom>
        </p:spPr>
      </p:pic>
      <p:pic>
        <p:nvPicPr>
          <p:cNvPr id="11" name="Afbeelding 10"/>
          <p:cNvPicPr>
            <a:picLocks noChangeAspect="1"/>
          </p:cNvPicPr>
          <p:nvPr/>
        </p:nvPicPr>
        <p:blipFill rotWithShape="1">
          <a:blip r:embed="rId2"/>
          <a:srcRect b="10750"/>
          <a:stretch/>
        </p:blipFill>
        <p:spPr>
          <a:xfrm>
            <a:off x="0" y="-1"/>
            <a:ext cx="8927432" cy="6890305"/>
          </a:xfrm>
          <a:prstGeom prst="rect">
            <a:avLst/>
          </a:prstGeom>
        </p:spPr>
      </p:pic>
    </p:spTree>
    <p:extLst>
      <p:ext uri="{BB962C8B-B14F-4D97-AF65-F5344CB8AC3E}">
        <p14:creationId xmlns:p14="http://schemas.microsoft.com/office/powerpoint/2010/main" val="361147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consumentensurplus.</a:t>
            </a:r>
            <a:endParaRPr lang="nl-NL" dirty="0"/>
          </a:p>
        </p:txBody>
      </p:sp>
      <p:sp>
        <p:nvSpPr>
          <p:cNvPr id="3" name="Tijdelijke aanduiding voor inhoud 2"/>
          <p:cNvSpPr>
            <a:spLocks noGrp="1"/>
          </p:cNvSpPr>
          <p:nvPr>
            <p:ph idx="1"/>
          </p:nvPr>
        </p:nvSpPr>
        <p:spPr>
          <a:xfrm>
            <a:off x="445168" y="1263317"/>
            <a:ext cx="8828834" cy="4778046"/>
          </a:xfrm>
        </p:spPr>
        <p:txBody>
          <a:bodyPr>
            <a:noAutofit/>
          </a:bodyPr>
          <a:lstStyle/>
          <a:p>
            <a:r>
              <a:rPr lang="nl-NL" sz="2500" dirty="0" smtClean="0"/>
              <a:t>Niet iedereen is bereid even veel voor producten te betalen.</a:t>
            </a:r>
          </a:p>
          <a:p>
            <a:r>
              <a:rPr lang="nl-NL" sz="2500" dirty="0" smtClean="0"/>
              <a:t>Ka wei is bereidt 10 euro te betalen voor een product</a:t>
            </a:r>
          </a:p>
          <a:p>
            <a:r>
              <a:rPr lang="nl-NL" sz="2500" dirty="0" smtClean="0"/>
              <a:t>Pien is bereid  15 euro te betalen.</a:t>
            </a:r>
          </a:p>
          <a:p>
            <a:r>
              <a:rPr lang="nl-NL" sz="2500" dirty="0" smtClean="0"/>
              <a:t>Stel dat het product voor 10 euro wordt verkocht.</a:t>
            </a:r>
          </a:p>
          <a:p>
            <a:r>
              <a:rPr lang="nl-NL" sz="2500" dirty="0" smtClean="0"/>
              <a:t>dan moet zowel Ka wei als Pien 10 euro betalen.</a:t>
            </a:r>
          </a:p>
          <a:p>
            <a:r>
              <a:rPr lang="nl-NL" sz="2500" dirty="0" smtClean="0"/>
              <a:t>Pien heeft dus eigenlijk 5 euro minder betaald dan dat zij bereidt was te betalen.</a:t>
            </a:r>
          </a:p>
          <a:p>
            <a:r>
              <a:rPr lang="nl-NL" sz="2500" dirty="0" smtClean="0"/>
              <a:t>Dit noemen we het </a:t>
            </a:r>
            <a:r>
              <a:rPr lang="nl-NL" sz="2500" b="1" dirty="0" smtClean="0"/>
              <a:t>consumentensurplus</a:t>
            </a:r>
            <a:r>
              <a:rPr lang="nl-NL" sz="2500" dirty="0" smtClean="0"/>
              <a:t>: het verschil tussen de prijs en je betalingsbereidheid.</a:t>
            </a:r>
          </a:p>
          <a:p>
            <a:endParaRPr lang="nl-NL" sz="2500" dirty="0"/>
          </a:p>
        </p:txBody>
      </p:sp>
    </p:spTree>
    <p:extLst>
      <p:ext uri="{BB962C8B-B14F-4D97-AF65-F5344CB8AC3E}">
        <p14:creationId xmlns:p14="http://schemas.microsoft.com/office/powerpoint/2010/main" val="50753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8758" y="264695"/>
            <a:ext cx="9264316" cy="1665705"/>
          </a:xfrm>
        </p:spPr>
        <p:txBody>
          <a:bodyPr>
            <a:normAutofit/>
          </a:bodyPr>
          <a:lstStyle/>
          <a:p>
            <a:r>
              <a:rPr lang="nl-NL" dirty="0" smtClean="0"/>
              <a:t>Zelfstandig maken 4.4 en 4.5</a:t>
            </a:r>
            <a:endParaRPr lang="nl-NL" dirty="0"/>
          </a:p>
        </p:txBody>
      </p:sp>
      <p:sp>
        <p:nvSpPr>
          <p:cNvPr id="3" name="Tijdelijke aanduiding voor inhoud 2"/>
          <p:cNvSpPr>
            <a:spLocks noGrp="1"/>
          </p:cNvSpPr>
          <p:nvPr>
            <p:ph idx="1"/>
          </p:nvPr>
        </p:nvSpPr>
        <p:spPr>
          <a:xfrm>
            <a:off x="180474" y="1930401"/>
            <a:ext cx="4973475" cy="4110962"/>
          </a:xfrm>
        </p:spPr>
        <p:txBody>
          <a:bodyPr>
            <a:normAutofit/>
          </a:bodyPr>
          <a:lstStyle/>
          <a:p>
            <a:pPr marL="0" indent="0">
              <a:buNone/>
            </a:pPr>
            <a:r>
              <a:rPr lang="nl-NL" sz="2500" dirty="0" smtClean="0"/>
              <a:t>Zelfstandig verder met opgaves hoofdstuk 4.6</a:t>
            </a:r>
            <a:endParaRPr lang="nl-NL" sz="2500" dirty="0"/>
          </a:p>
        </p:txBody>
      </p:sp>
      <p:sp>
        <p:nvSpPr>
          <p:cNvPr id="4" name="Ovaal 3"/>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249216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114301"/>
            <a:ext cx="3982453" cy="1448165"/>
          </a:xfrm>
          <a:prstGeom prst="rect">
            <a:avLst/>
          </a:prstGeom>
        </p:spPr>
      </p:pic>
      <p:pic>
        <p:nvPicPr>
          <p:cNvPr id="5" name="Afbeelding 4"/>
          <p:cNvPicPr>
            <a:picLocks noChangeAspect="1"/>
          </p:cNvPicPr>
          <p:nvPr/>
        </p:nvPicPr>
        <p:blipFill>
          <a:blip r:embed="rId3"/>
          <a:stretch>
            <a:fillRect/>
          </a:stretch>
        </p:blipFill>
        <p:spPr>
          <a:xfrm>
            <a:off x="0" y="1090110"/>
            <a:ext cx="6677526" cy="5736843"/>
          </a:xfrm>
          <a:prstGeom prst="rect">
            <a:avLst/>
          </a:prstGeom>
        </p:spPr>
      </p:pic>
    </p:spTree>
    <p:extLst>
      <p:ext uri="{BB962C8B-B14F-4D97-AF65-F5344CB8AC3E}">
        <p14:creationId xmlns:p14="http://schemas.microsoft.com/office/powerpoint/2010/main" val="34180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week.</a:t>
            </a:r>
          </a:p>
          <a:p>
            <a:r>
              <a:rPr lang="nl-NL" sz="2500" dirty="0" smtClean="0"/>
              <a:t>De vraag (naar vliegreizen)</a:t>
            </a:r>
          </a:p>
          <a:p>
            <a:r>
              <a:rPr lang="nl-NL" sz="2500" dirty="0" smtClean="0"/>
              <a:t>t/m opgave 4.5</a:t>
            </a:r>
          </a:p>
          <a:p>
            <a:endParaRPr lang="nl-NL" sz="2500" dirty="0"/>
          </a:p>
        </p:txBody>
      </p:sp>
    </p:spTree>
    <p:extLst>
      <p:ext uri="{BB962C8B-B14F-4D97-AF65-F5344CB8AC3E}">
        <p14:creationId xmlns:p14="http://schemas.microsoft.com/office/powerpoint/2010/main" val="4018943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9156032" cy="5269831"/>
          </a:xfrm>
        </p:spPr>
        <p:txBody>
          <a:bodyPr>
            <a:normAutofit/>
          </a:bodyPr>
          <a:lstStyle/>
          <a:p>
            <a:r>
              <a:rPr lang="nl-NL" sz="2400" dirty="0" smtClean="0"/>
              <a:t>Risico-aversie</a:t>
            </a:r>
          </a:p>
          <a:p>
            <a:r>
              <a:rPr lang="nl-NL" sz="2400" dirty="0" smtClean="0"/>
              <a:t>Verzekering</a:t>
            </a:r>
          </a:p>
          <a:p>
            <a:r>
              <a:rPr lang="nl-NL" sz="2400" dirty="0" smtClean="0"/>
              <a:t>Premie</a:t>
            </a:r>
          </a:p>
          <a:p>
            <a:r>
              <a:rPr lang="nl-NL" sz="2400" dirty="0" smtClean="0"/>
              <a:t>Averechtse selectie</a:t>
            </a:r>
          </a:p>
          <a:p>
            <a:r>
              <a:rPr lang="nl-NL" sz="2400" dirty="0" smtClean="0"/>
              <a:t>Collectieve dwang</a:t>
            </a:r>
          </a:p>
          <a:p>
            <a:r>
              <a:rPr lang="nl-NL" sz="2400" dirty="0" smtClean="0"/>
              <a:t>Premiedifferentiatie</a:t>
            </a:r>
          </a:p>
          <a:p>
            <a:r>
              <a:rPr lang="nl-NL" sz="2400" dirty="0" smtClean="0"/>
              <a:t>Moreel wangedrag</a:t>
            </a:r>
          </a:p>
          <a:p>
            <a:r>
              <a:rPr lang="nl-NL" sz="2400" dirty="0" smtClean="0"/>
              <a:t>Eigen risico</a:t>
            </a:r>
          </a:p>
          <a:p>
            <a:r>
              <a:rPr lang="nl-NL" sz="2400" dirty="0" smtClean="0"/>
              <a:t>Asymmetrische informatie</a:t>
            </a:r>
          </a:p>
          <a:p>
            <a:r>
              <a:rPr lang="nl-NL" sz="2400" dirty="0" err="1" smtClean="0"/>
              <a:t>Marktfalen</a:t>
            </a:r>
            <a:r>
              <a:rPr lang="nl-NL" sz="2400" dirty="0" smtClean="0"/>
              <a:t>.</a:t>
            </a:r>
            <a:endParaRPr lang="nl-NL" sz="2400" dirty="0"/>
          </a:p>
        </p:txBody>
      </p:sp>
    </p:spTree>
    <p:extLst>
      <p:ext uri="{BB962C8B-B14F-4D97-AF65-F5344CB8AC3E}">
        <p14:creationId xmlns:p14="http://schemas.microsoft.com/office/powerpoint/2010/main" val="318183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10984832" cy="5269831"/>
          </a:xfrm>
        </p:spPr>
        <p:txBody>
          <a:bodyPr>
            <a:normAutofit/>
          </a:bodyPr>
          <a:lstStyle/>
          <a:p>
            <a:r>
              <a:rPr lang="nl-NL" sz="2400" dirty="0" smtClean="0"/>
              <a:t>Risico-aversie					afkeer voor risico (rede verzekeren)</a:t>
            </a:r>
          </a:p>
          <a:p>
            <a:r>
              <a:rPr lang="nl-NL" sz="2400" dirty="0" smtClean="0"/>
              <a:t>Verzekering					indekken van risico</a:t>
            </a:r>
          </a:p>
          <a:p>
            <a:r>
              <a:rPr lang="nl-NL" sz="2400" dirty="0" smtClean="0"/>
              <a:t>Premie							periodiek betalen bedrag aan de verzekering.</a:t>
            </a:r>
          </a:p>
          <a:p>
            <a:r>
              <a:rPr lang="nl-NL" sz="2400" dirty="0" smtClean="0"/>
              <a:t>Averechtse selectie			goede risico’s verzekeren zich niet, slechte wel 									</a:t>
            </a:r>
            <a:r>
              <a:rPr lang="nl-NL" sz="2400" dirty="0" smtClean="0">
                <a:sym typeface="Wingdings" panose="05000000000000000000" pitchFamily="2" charset="2"/>
              </a:rPr>
              <a:t> gevolg hoge premie.</a:t>
            </a:r>
            <a:endParaRPr lang="nl-NL" sz="2400" dirty="0" smtClean="0"/>
          </a:p>
          <a:p>
            <a:r>
              <a:rPr lang="nl-NL" sz="2400" dirty="0" smtClean="0"/>
              <a:t>Collectieve dwang			gedwongen handeling door overheid.</a:t>
            </a:r>
          </a:p>
          <a:p>
            <a:r>
              <a:rPr lang="nl-NL" sz="2400" dirty="0" smtClean="0"/>
              <a:t>Premiedifferentiatie			niet iedereen betaald zelfde premie	</a:t>
            </a:r>
          </a:p>
          <a:p>
            <a:r>
              <a:rPr lang="nl-NL" sz="2400" dirty="0" smtClean="0"/>
              <a:t>Moreel wangedrag			roekelozer gedrag zodra je verzekerd bent</a:t>
            </a:r>
          </a:p>
          <a:p>
            <a:r>
              <a:rPr lang="nl-NL" sz="2400" dirty="0" smtClean="0"/>
              <a:t>Eigen risico					gedeelte zelf betalen bij schade.</a:t>
            </a:r>
          </a:p>
          <a:p>
            <a:r>
              <a:rPr lang="nl-NL" sz="2400" dirty="0" smtClean="0"/>
              <a:t>Asymmetrische informatie	1 partij weet meer dan de andere partij</a:t>
            </a:r>
          </a:p>
          <a:p>
            <a:r>
              <a:rPr lang="nl-NL" sz="2400" dirty="0" err="1" smtClean="0"/>
              <a:t>Marktfalen</a:t>
            </a:r>
            <a:r>
              <a:rPr lang="nl-NL" sz="2400" dirty="0" smtClean="0"/>
              <a:t>.					De markt kan niet zelf prijsbepalen door v en a.</a:t>
            </a:r>
            <a:endParaRPr lang="nl-NL" sz="2400" dirty="0"/>
          </a:p>
        </p:txBody>
      </p:sp>
    </p:spTree>
    <p:extLst>
      <p:ext uri="{BB962C8B-B14F-4D97-AF65-F5344CB8AC3E}">
        <p14:creationId xmlns:p14="http://schemas.microsoft.com/office/powerpoint/2010/main" val="227181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3.1 er kan altijd iets misgaan.</a:t>
            </a:r>
            <a:endParaRPr lang="nl-NL" dirty="0"/>
          </a:p>
        </p:txBody>
      </p:sp>
      <p:sp>
        <p:nvSpPr>
          <p:cNvPr id="3" name="Tijdelijke aanduiding voor inhoud 2"/>
          <p:cNvSpPr>
            <a:spLocks noGrp="1"/>
          </p:cNvSpPr>
          <p:nvPr>
            <p:ph idx="1"/>
          </p:nvPr>
        </p:nvSpPr>
        <p:spPr>
          <a:xfrm>
            <a:off x="312821" y="1467853"/>
            <a:ext cx="9276347" cy="5137484"/>
          </a:xfrm>
        </p:spPr>
        <p:txBody>
          <a:bodyPr>
            <a:normAutofit fontScale="92500" lnSpcReduction="20000"/>
          </a:bodyPr>
          <a:lstStyle/>
          <a:p>
            <a:r>
              <a:rPr lang="nl-NL" sz="2500" dirty="0" smtClean="0"/>
              <a:t>Omdat er altijd iets mis kan gaan </a:t>
            </a:r>
            <a:r>
              <a:rPr lang="nl-NL" sz="2500" dirty="0" smtClean="0">
                <a:sym typeface="Wingdings" panose="05000000000000000000" pitchFamily="2" charset="2"/>
              </a:rPr>
              <a:t> bescherming mensen  verplichten verzekeringen (WA verzekering, WAO, zorgverzekering).</a:t>
            </a:r>
          </a:p>
          <a:p>
            <a:endParaRPr lang="nl-NL" sz="2500" dirty="0" smtClean="0"/>
          </a:p>
          <a:p>
            <a:r>
              <a:rPr lang="nl-NL" sz="2500" dirty="0" smtClean="0"/>
              <a:t>Mensen hebben risico aversie </a:t>
            </a:r>
            <a:r>
              <a:rPr lang="nl-NL" sz="2500" dirty="0" smtClean="0">
                <a:sym typeface="Wingdings" panose="05000000000000000000" pitchFamily="2" charset="2"/>
              </a:rPr>
              <a:t> rede dat mensen zich verzekeren. (mensen willen risico ontwijken)</a:t>
            </a:r>
          </a:p>
          <a:p>
            <a:endParaRPr lang="nl-NL" sz="2500" dirty="0" smtClean="0"/>
          </a:p>
          <a:p>
            <a:r>
              <a:rPr lang="nl-NL" sz="2500" dirty="0" smtClean="0"/>
              <a:t>Verzekering: overeenkomst tussen verzekeraar en verzekerde waarbij de verzekerde premie betaald en een bepaalde garantie heeft wanneer een gebeurtenis plaatsvind.</a:t>
            </a:r>
          </a:p>
          <a:p>
            <a:r>
              <a:rPr lang="nl-NL" sz="2500" dirty="0" err="1" smtClean="0"/>
              <a:t>Bvb</a:t>
            </a:r>
            <a:r>
              <a:rPr lang="nl-NL" sz="2500" dirty="0" smtClean="0"/>
              <a:t> wanneer ik schade toebreng aan andere tijdens autorijden, betaald de verzekering deze schade (gedeeltelijk of volledig).</a:t>
            </a:r>
          </a:p>
          <a:p>
            <a:r>
              <a:rPr lang="nl-NL" sz="2500" dirty="0" smtClean="0"/>
              <a:t>Wanneer ik ziek wordt, betaald de verzekering de kosten van de gezondheidzorg die ik nodig heb.</a:t>
            </a:r>
            <a:endParaRPr lang="nl-NL" sz="2500" dirty="0"/>
          </a:p>
        </p:txBody>
      </p:sp>
    </p:spTree>
    <p:extLst>
      <p:ext uri="{BB962C8B-B14F-4D97-AF65-F5344CB8AC3E}">
        <p14:creationId xmlns:p14="http://schemas.microsoft.com/office/powerpoint/2010/main" val="42745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wordt de premie bepaald?</a:t>
            </a:r>
            <a:endParaRPr lang="nl-NL" dirty="0"/>
          </a:p>
        </p:txBody>
      </p:sp>
      <p:sp>
        <p:nvSpPr>
          <p:cNvPr id="3" name="Tijdelijke aanduiding voor inhoud 2"/>
          <p:cNvSpPr>
            <a:spLocks noGrp="1"/>
          </p:cNvSpPr>
          <p:nvPr>
            <p:ph idx="1"/>
          </p:nvPr>
        </p:nvSpPr>
        <p:spPr>
          <a:xfrm>
            <a:off x="372979" y="1564105"/>
            <a:ext cx="9541041" cy="4993106"/>
          </a:xfrm>
        </p:spPr>
        <p:txBody>
          <a:bodyPr>
            <a:normAutofit lnSpcReduction="10000"/>
          </a:bodyPr>
          <a:lstStyle/>
          <a:p>
            <a:r>
              <a:rPr lang="nl-NL" sz="2500" dirty="0" smtClean="0"/>
              <a:t>Bij particuliere verzekeringen (de verzekeringen die je zelf afsluit, die niet verplicht zijn bij de overheid als AOW, WAO).</a:t>
            </a:r>
          </a:p>
          <a:p>
            <a:r>
              <a:rPr lang="nl-NL" sz="2500" dirty="0" smtClean="0"/>
              <a:t>Wordt de premie bepaald door:</a:t>
            </a:r>
          </a:p>
          <a:p>
            <a:r>
              <a:rPr lang="nl-NL" sz="2500" dirty="0" smtClean="0"/>
              <a:t>Kans op schade * de gemiddelde hoogte van de verwachte schade.</a:t>
            </a:r>
          </a:p>
          <a:p>
            <a:r>
              <a:rPr lang="nl-NL" sz="2500" dirty="0" err="1" smtClean="0"/>
              <a:t>Cq</a:t>
            </a:r>
            <a:endParaRPr lang="nl-NL" sz="2500" dirty="0" smtClean="0"/>
          </a:p>
          <a:p>
            <a:r>
              <a:rPr lang="nl-NL" sz="2500" dirty="0" smtClean="0"/>
              <a:t>Stel dat 1 op de 10 mensen auto schade krijgt per jaar.</a:t>
            </a:r>
          </a:p>
          <a:p>
            <a:r>
              <a:rPr lang="nl-NL" sz="2500" dirty="0" smtClean="0"/>
              <a:t>En de gemiddelde schade hiervan 350 euro is.</a:t>
            </a:r>
          </a:p>
          <a:p>
            <a:r>
              <a:rPr lang="nl-NL" sz="2500" dirty="0" smtClean="0"/>
              <a:t>Dan is de premie = 0.1 (1 op 10 = 10%) * 350 = 35 euro per jaar.</a:t>
            </a:r>
          </a:p>
          <a:p>
            <a:r>
              <a:rPr lang="nl-NL" sz="2500" dirty="0" smtClean="0"/>
              <a:t>Let op: hier boven op komt nog dekking van bedrijfskosten en winstmarge!</a:t>
            </a:r>
            <a:endParaRPr lang="nl-NL" sz="2500" dirty="0"/>
          </a:p>
        </p:txBody>
      </p:sp>
    </p:spTree>
    <p:extLst>
      <p:ext uri="{BB962C8B-B14F-4D97-AF65-F5344CB8AC3E}">
        <p14:creationId xmlns:p14="http://schemas.microsoft.com/office/powerpoint/2010/main" val="277017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verzekeren zich?</a:t>
            </a:r>
            <a:endParaRPr lang="nl-NL" dirty="0"/>
          </a:p>
        </p:txBody>
      </p:sp>
      <p:sp>
        <p:nvSpPr>
          <p:cNvPr id="3" name="Tijdelijke aanduiding voor inhoud 2"/>
          <p:cNvSpPr>
            <a:spLocks noGrp="1"/>
          </p:cNvSpPr>
          <p:nvPr>
            <p:ph idx="1"/>
          </p:nvPr>
        </p:nvSpPr>
        <p:spPr>
          <a:xfrm>
            <a:off x="385011" y="1263317"/>
            <a:ext cx="9625263" cy="4778046"/>
          </a:xfrm>
        </p:spPr>
        <p:txBody>
          <a:bodyPr>
            <a:noAutofit/>
          </a:bodyPr>
          <a:lstStyle/>
          <a:p>
            <a:r>
              <a:rPr lang="nl-NL" sz="2200" dirty="0" smtClean="0"/>
              <a:t>Stel de premie voor een brandverzekering is 50 euro per jaar.</a:t>
            </a:r>
          </a:p>
          <a:p>
            <a:r>
              <a:rPr lang="nl-NL" sz="2200" dirty="0" smtClean="0"/>
              <a:t>Ik heb al een aantal keer brand gehad doordat ik bijzonder slecht kan koken. Ga ik mij verzekeren?</a:t>
            </a:r>
          </a:p>
          <a:p>
            <a:r>
              <a:rPr lang="nl-NL" sz="2200" dirty="0" smtClean="0"/>
              <a:t>Ik heb nog nooit brand gehad, ben bereid 40 euro te betalen om me toch te verzekeren. Ga ik mij verzekeren?</a:t>
            </a:r>
            <a:endParaRPr lang="nl-NL" sz="2200" dirty="0"/>
          </a:p>
          <a:p>
            <a:r>
              <a:rPr lang="nl-NL" sz="2200" dirty="0" smtClean="0"/>
              <a:t>Gevolg: goede risico’s (mensen met lage kans op schade) gaan zich niet verzekeren.</a:t>
            </a:r>
          </a:p>
          <a:p>
            <a:r>
              <a:rPr lang="nl-NL" sz="2200" dirty="0" smtClean="0"/>
              <a:t>Slechte risico’s (mensen met hoge kans op schade) gaan zich wel verzekeren.</a:t>
            </a:r>
          </a:p>
          <a:p>
            <a:r>
              <a:rPr lang="nl-NL" sz="2200" dirty="0" smtClean="0"/>
              <a:t>Gevolg: kans op schade gaat omhoog. Premie gaat omhoog.</a:t>
            </a:r>
          </a:p>
          <a:p>
            <a:r>
              <a:rPr lang="nl-NL" sz="2200" dirty="0" smtClean="0"/>
              <a:t>Hierdoor zullen de goede risico’s weggaan.</a:t>
            </a:r>
          </a:p>
          <a:p>
            <a:r>
              <a:rPr lang="nl-NL" sz="2200" dirty="0" smtClean="0"/>
              <a:t>Wanneer alleen slechte risico’s zich verzekeren, en de goede risico’s niet, noemen we dit </a:t>
            </a:r>
            <a:r>
              <a:rPr lang="nl-NL" sz="2200" b="1" dirty="0" smtClean="0"/>
              <a:t>averechtse selectie.</a:t>
            </a:r>
          </a:p>
          <a:p>
            <a:endParaRPr lang="nl-NL" sz="2200" dirty="0" smtClean="0"/>
          </a:p>
        </p:txBody>
      </p:sp>
    </p:spTree>
    <p:extLst>
      <p:ext uri="{BB962C8B-B14F-4D97-AF65-F5344CB8AC3E}">
        <p14:creationId xmlns:p14="http://schemas.microsoft.com/office/powerpoint/2010/main" val="375360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221" y="144379"/>
            <a:ext cx="10503568" cy="1786021"/>
          </a:xfrm>
        </p:spPr>
        <p:txBody>
          <a:bodyPr>
            <a:normAutofit fontScale="90000"/>
          </a:bodyPr>
          <a:lstStyle/>
          <a:p>
            <a:r>
              <a:rPr lang="nl-NL" dirty="0" smtClean="0">
                <a:solidFill>
                  <a:srgbClr val="FF0000"/>
                </a:solidFill>
              </a:rPr>
              <a:t>Hoe gaan we averechtse selectie tegen: hoe voorkomen we dat alleen slechte risico's zich verzekeren.</a:t>
            </a:r>
            <a:br>
              <a:rPr lang="nl-NL" dirty="0" smtClean="0">
                <a:solidFill>
                  <a:srgbClr val="FF0000"/>
                </a:solidFill>
              </a:rPr>
            </a:br>
            <a:endParaRPr lang="nl-NL" dirty="0">
              <a:solidFill>
                <a:srgbClr val="FF0000"/>
              </a:solidFill>
            </a:endParaRPr>
          </a:p>
        </p:txBody>
      </p:sp>
      <p:sp>
        <p:nvSpPr>
          <p:cNvPr id="3" name="Tijdelijke aanduiding voor inhoud 2"/>
          <p:cNvSpPr>
            <a:spLocks noGrp="1"/>
          </p:cNvSpPr>
          <p:nvPr>
            <p:ph idx="1"/>
          </p:nvPr>
        </p:nvSpPr>
        <p:spPr>
          <a:xfrm>
            <a:off x="312820" y="1082841"/>
            <a:ext cx="9240253" cy="4958521"/>
          </a:xfrm>
        </p:spPr>
        <p:txBody>
          <a:bodyPr>
            <a:noAutofit/>
          </a:bodyPr>
          <a:lstStyle/>
          <a:p>
            <a:r>
              <a:rPr lang="nl-NL" sz="2500" b="1" dirty="0" smtClean="0"/>
              <a:t>Collectieve dwang </a:t>
            </a:r>
            <a:r>
              <a:rPr lang="nl-NL" sz="2500" b="1" dirty="0" smtClean="0">
                <a:sym typeface="Wingdings" panose="05000000000000000000" pitchFamily="2" charset="2"/>
              </a:rPr>
              <a:t> </a:t>
            </a:r>
            <a:r>
              <a:rPr lang="nl-NL" sz="2500" dirty="0" smtClean="0"/>
              <a:t>Verplichten solidariteit: mensen worden verplicht zich te verzekeren. Hierdoor dekken de goede risico’s de extra kosten van de lagere risico’s.</a:t>
            </a:r>
          </a:p>
          <a:p>
            <a:r>
              <a:rPr lang="nl-NL" sz="2500" b="1" dirty="0" smtClean="0"/>
              <a:t>Premiedifferentiatie </a:t>
            </a:r>
            <a:r>
              <a:rPr lang="nl-NL" sz="2500" b="1" dirty="0" smtClean="0">
                <a:sym typeface="Wingdings" panose="05000000000000000000" pitchFamily="2" charset="2"/>
              </a:rPr>
              <a:t> </a:t>
            </a:r>
            <a:r>
              <a:rPr lang="nl-NL" sz="2500" dirty="0" smtClean="0">
                <a:sym typeface="Wingdings" panose="05000000000000000000" pitchFamily="2" charset="2"/>
              </a:rPr>
              <a:t>niet iedereen betaalt even veel premie </a:t>
            </a:r>
            <a:r>
              <a:rPr lang="nl-NL" sz="2500" dirty="0" err="1" smtClean="0">
                <a:sym typeface="Wingdings" panose="05000000000000000000" pitchFamily="2" charset="2"/>
              </a:rPr>
              <a:t>bvb</a:t>
            </a:r>
            <a:r>
              <a:rPr lang="nl-NL" sz="2500" dirty="0" smtClean="0">
                <a:sym typeface="Wingdings" panose="05000000000000000000" pitchFamily="2" charset="2"/>
              </a:rPr>
              <a:t> via bonus-malus regelening.</a:t>
            </a:r>
          </a:p>
          <a:p>
            <a:r>
              <a:rPr lang="nl-NL" sz="2500" dirty="0" smtClean="0">
                <a:sym typeface="Wingdings" panose="05000000000000000000" pitchFamily="2" charset="2"/>
              </a:rPr>
              <a:t>Stel je hebt nooit schade aan je auto betaal je minder premie (en heb je dus meer rede om als goed risico te blijven aangezien je minder premie betaalt)</a:t>
            </a:r>
          </a:p>
          <a:p>
            <a:r>
              <a:rPr lang="nl-NL" sz="2500" dirty="0" smtClean="0">
                <a:sym typeface="Wingdings" panose="05000000000000000000" pitchFamily="2" charset="2"/>
              </a:rPr>
              <a:t>Stel je hebt veel schade betaal je meer premie (je blijft nog steeds want doordat je veel schade hebt ben je verzekerd nog steeds beter af)</a:t>
            </a:r>
          </a:p>
          <a:p>
            <a:r>
              <a:rPr lang="nl-NL" sz="2500" dirty="0" smtClean="0">
                <a:sym typeface="Wingdings" panose="05000000000000000000" pitchFamily="2" charset="2"/>
              </a:rPr>
              <a:t>Maar denk ook : eigen risico waardoor de premies lager kunnen worden (tenslotte een gedeelte van de kosten betaal je zelf)</a:t>
            </a:r>
          </a:p>
        </p:txBody>
      </p:sp>
    </p:spTree>
    <p:extLst>
      <p:ext uri="{BB962C8B-B14F-4D97-AF65-F5344CB8AC3E}">
        <p14:creationId xmlns:p14="http://schemas.microsoft.com/office/powerpoint/2010/main" val="37679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Je neemt meer risico.</a:t>
            </a:r>
            <a:endParaRPr lang="nl-NL" dirty="0"/>
          </a:p>
        </p:txBody>
      </p:sp>
      <p:sp>
        <p:nvSpPr>
          <p:cNvPr id="3" name="Tijdelijke aanduiding voor inhoud 2"/>
          <p:cNvSpPr>
            <a:spLocks noGrp="1"/>
          </p:cNvSpPr>
          <p:nvPr>
            <p:ph idx="1"/>
          </p:nvPr>
        </p:nvSpPr>
        <p:spPr>
          <a:xfrm>
            <a:off x="156411" y="1287379"/>
            <a:ext cx="9117591" cy="4753983"/>
          </a:xfrm>
        </p:spPr>
        <p:txBody>
          <a:bodyPr>
            <a:normAutofit/>
          </a:bodyPr>
          <a:lstStyle/>
          <a:p>
            <a:r>
              <a:rPr lang="nl-NL" sz="2500" dirty="0" smtClean="0"/>
              <a:t>Wanneer ben je voorzichtiger met je mobiel.</a:t>
            </a:r>
          </a:p>
          <a:p>
            <a:r>
              <a:rPr lang="nl-NL" sz="2500" dirty="0" smtClean="0"/>
              <a:t>Als die is verzekerd of als die niet is verzekerd?</a:t>
            </a:r>
          </a:p>
          <a:p>
            <a:r>
              <a:rPr lang="nl-NL" sz="2500" dirty="0" smtClean="0"/>
              <a:t>Het onvoorzichtig omgaan met spullen zodra je verzekerd bent, noemt men </a:t>
            </a:r>
            <a:r>
              <a:rPr lang="nl-NL" sz="2500" b="1" dirty="0" smtClean="0"/>
              <a:t>moreel wangedrag</a:t>
            </a:r>
          </a:p>
          <a:p>
            <a:r>
              <a:rPr lang="nl-NL" sz="2500" b="1" dirty="0" smtClean="0"/>
              <a:t>Hoe gaan we dit tegen?</a:t>
            </a:r>
          </a:p>
          <a:p>
            <a:r>
              <a:rPr lang="nl-NL" sz="2500" b="1" dirty="0" smtClean="0"/>
              <a:t>Eigen risico: </a:t>
            </a:r>
            <a:r>
              <a:rPr lang="nl-NL" sz="2500" dirty="0" smtClean="0"/>
              <a:t>een gedeelte van de kosten die je maakt betaal je zelf.</a:t>
            </a:r>
          </a:p>
          <a:p>
            <a:r>
              <a:rPr lang="nl-NL" sz="2500" dirty="0" smtClean="0"/>
              <a:t>Gevolg: </a:t>
            </a:r>
            <a:r>
              <a:rPr lang="nl-NL" sz="2500" dirty="0" smtClean="0">
                <a:sym typeface="Wingdings" panose="05000000000000000000" pitchFamily="2" charset="2"/>
              </a:rPr>
              <a:t> je gaat voorzichtiger om met je spullen, tenslotte je moet nu zelf een gedeelte betalen.</a:t>
            </a:r>
          </a:p>
          <a:p>
            <a:endParaRPr lang="nl-NL" sz="2500" dirty="0"/>
          </a:p>
        </p:txBody>
      </p:sp>
    </p:spTree>
    <p:extLst>
      <p:ext uri="{BB962C8B-B14F-4D97-AF65-F5344CB8AC3E}">
        <p14:creationId xmlns:p14="http://schemas.microsoft.com/office/powerpoint/2010/main" val="269550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2844</TotalTime>
  <Words>1015</Words>
  <Application>Microsoft Office PowerPoint</Application>
  <PresentationFormat>Breedbeeld</PresentationFormat>
  <Paragraphs>130</Paragraphs>
  <Slides>19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19</vt:i4>
      </vt:variant>
    </vt:vector>
  </HeadingPairs>
  <TitlesOfParts>
    <vt:vector size="24" baseType="lpstr">
      <vt:lpstr>Arial</vt:lpstr>
      <vt:lpstr>Trebuchet MS</vt:lpstr>
      <vt:lpstr>Wingdings</vt:lpstr>
      <vt:lpstr>Wingdings 3</vt:lpstr>
      <vt:lpstr>Facet</vt:lpstr>
      <vt:lpstr>Havo 4 Lesbrief Vervoer</vt:lpstr>
      <vt:lpstr>programma</vt:lpstr>
      <vt:lpstr>Begrippen H3 </vt:lpstr>
      <vt:lpstr>Begrippen H3 </vt:lpstr>
      <vt:lpstr>3.1 er kan altijd iets misgaan.</vt:lpstr>
      <vt:lpstr>Hoe wordt de premie bepaald?</vt:lpstr>
      <vt:lpstr>Wie verzekeren zich?</vt:lpstr>
      <vt:lpstr>Hoe gaan we averechtse selectie tegen: hoe voorkomen we dat alleen slechte risico's zich verzekeren. </vt:lpstr>
      <vt:lpstr>Je neemt meer risico.</vt:lpstr>
      <vt:lpstr>Hoe ontstaat averechtse selectie en moreel wangedrag?</vt:lpstr>
      <vt:lpstr>Ter introductie, lees pagina 29 en maak opgave 4.1</vt:lpstr>
      <vt:lpstr>PowerPoint-presentatie</vt:lpstr>
      <vt:lpstr>4.2 de vraag naar vliegreizen.</vt:lpstr>
      <vt:lpstr>Op bladzijde 30 staat een opsomming van zaken die de vraag naar vliegreizen beïnvloeden</vt:lpstr>
      <vt:lpstr>Maak opgave 4.2 en 4.3</vt:lpstr>
      <vt:lpstr>PowerPoint-presentatie</vt:lpstr>
      <vt:lpstr>Het consumentensurplus.</vt:lpstr>
      <vt:lpstr>Zelfstandig maken 4.4 en 4.5</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Havo 4 Lesbrief Vervoer</dc:title>
  <dc:creator>Bas Jacobs</dc:creator>
  <cp:lastModifiedBy>Jacobs, B (Bas)</cp:lastModifiedBy>
  <cp:revision>42</cp:revision>
  <dcterms:created xsi:type="dcterms:W3CDTF">2016-01-11T13:38:51Z</dcterms:created>
  <dcterms:modified xsi:type="dcterms:W3CDTF">2017-10-08T08:19:37Z</dcterms:modified>
</cp:coreProperties>
</file>